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Nishitha R ee20s064"/>
  <p:cmAuthor clrIdx="1" id="1" initials="" lastIdx="1" name="ee20s136 Rahual G S"/>
  <p:cmAuthor clrIdx="2" id="2" initials="" lastIdx="1" name="Shrisudhan G me17b122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oboto-regular.fntdata"/><Relationship Id="rId21" Type="http://schemas.openxmlformats.org/officeDocument/2006/relationships/slide" Target="slides/slide15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5" Type="http://schemas.openxmlformats.org/officeDocument/2006/relationships/font" Target="fonts/Robo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04-19T09:48:31.220">
    <p:pos x="6000" y="0"/>
    <p:text>Why? If there are references, add them</p:text>
  </p:cm>
  <p:cm authorId="1" idx="1" dt="2021-04-19T09:48:31.220">
    <p:pos x="6000" y="0"/>
    <p:text>This was mentioned in the question itself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1-04-19T07:50:36.500">
    <p:pos x="6000" y="0"/>
    <p:text>Is the "T" transpose? If yes, superscript them.</p:text>
  </p:cm>
  <p:cm authorId="2" idx="1" dt="2021-04-21T14:26:25.426">
    <p:pos x="6000" y="100"/>
    <p:text>@ee20s136@smail.iitm.ac.in Bro, please crop equations from the paper and paste it here. Is easier and will look more legible...
_Assigned to ee20s136 Rahual G S_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d612862d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cd612862d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cd612862da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cd612862d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d612862d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d612862d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3889a46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d3889a46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3889a466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3889a466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3889a466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3889a466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2e470fa0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2e470fa0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d2e470fa0c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d2e470fa0c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2e470fa0c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d2e470fa0c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d612862d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d612862d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cd612862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cd612862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2e470fa0c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d2e470fa0c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2e470fa0c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d2e470fa0c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d2e470fa0c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d2e470fa0c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DokL-Ttg8sQIcLV_u_q90WKjKTOOHhds/view" TargetMode="External"/><Relationship Id="rId4" Type="http://schemas.openxmlformats.org/officeDocument/2006/relationships/image" Target="../media/image20.jpg"/><Relationship Id="rId5" Type="http://schemas.openxmlformats.org/officeDocument/2006/relationships/hyperlink" Target="http://drive.google.com/file/d/1VfLz3JrPL4joonK9y3M-eieyFmWdXfmE/view" TargetMode="External"/><Relationship Id="rId6" Type="http://schemas.openxmlformats.org/officeDocument/2006/relationships/image" Target="../media/image2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96CwUHzKYdvxwZ-IbRkzGdGSIC9AM7MZ/view" TargetMode="External"/><Relationship Id="rId4" Type="http://schemas.openxmlformats.org/officeDocument/2006/relationships/image" Target="../media/image19.jpg"/><Relationship Id="rId5" Type="http://schemas.openxmlformats.org/officeDocument/2006/relationships/hyperlink" Target="http://drive.google.com/file/d/1vA4g364NFleWOLrztCAbRJYLA5eUicie/view" TargetMode="External"/><Relationship Id="rId6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Relationship Id="rId4" Type="http://schemas.openxmlformats.org/officeDocument/2006/relationships/image" Target="../media/image17.jpg"/><Relationship Id="rId5" Type="http://schemas.openxmlformats.org/officeDocument/2006/relationships/image" Target="../media/image11.jpg"/><Relationship Id="rId6" Type="http://schemas.openxmlformats.org/officeDocument/2006/relationships/image" Target="../media/image1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16.jpg"/><Relationship Id="rId5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2.xml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6.png"/><Relationship Id="rId7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8.jpg"/><Relationship Id="rId5" Type="http://schemas.openxmlformats.org/officeDocument/2006/relationships/image" Target="../media/image16.jpg"/><Relationship Id="rId6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125150"/>
            <a:ext cx="8222100" cy="148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00"/>
                </a:solidFill>
              </a:rPr>
              <a:t>Computational Photography </a:t>
            </a:r>
            <a:endParaRPr b="1">
              <a:solidFill>
                <a:srgbClr val="FF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00"/>
                </a:solidFill>
              </a:rPr>
              <a:t>Project Review 1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10450" y="2648951"/>
            <a:ext cx="8123100" cy="20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HDR Video Reconstruction</a:t>
            </a:r>
            <a:endParaRPr b="1" sz="2400">
              <a:solidFill>
                <a:srgbClr val="FF00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Date : 22 - 04 - 2021  </a:t>
            </a:r>
            <a:endParaRPr b="1" sz="2400">
              <a:solidFill>
                <a:srgbClr val="FF00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00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00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</a:rPr>
              <a:t>Shital (EE20S052) | </a:t>
            </a:r>
            <a:r>
              <a:rPr b="1" lang="en">
                <a:solidFill>
                  <a:srgbClr val="00FF00"/>
                </a:solidFill>
              </a:rPr>
              <a:t>Rahul (EE20S136) | </a:t>
            </a:r>
            <a:r>
              <a:rPr b="1" lang="en">
                <a:solidFill>
                  <a:srgbClr val="00FF00"/>
                </a:solidFill>
              </a:rPr>
              <a:t>Shrisudhan (ME17B122)</a:t>
            </a:r>
            <a:endParaRPr b="1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/>
          <p:nvPr>
            <p:ph type="title"/>
          </p:nvPr>
        </p:nvSpPr>
        <p:spPr>
          <a:xfrm>
            <a:off x="311700" y="2576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900"/>
              <a:t>Results</a:t>
            </a:r>
            <a:endParaRPr b="1" sz="2900"/>
          </a:p>
        </p:txBody>
      </p:sp>
      <p:sp>
        <p:nvSpPr>
          <p:cNvPr id="164" name="Google Shape;164;p22"/>
          <p:cNvSpPr txBox="1"/>
          <p:nvPr>
            <p:ph idx="1" type="body"/>
          </p:nvPr>
        </p:nvSpPr>
        <p:spPr>
          <a:xfrm>
            <a:off x="311700" y="9250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                    GMA network                                                 Farneback algorithm</a:t>
            </a:r>
            <a:endParaRPr b="1"/>
          </a:p>
        </p:txBody>
      </p:sp>
      <p:pic>
        <p:nvPicPr>
          <p:cNvPr id="165" name="Google Shape;165;p22" title="videoInt1_cv_WCE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7500" y="1382275"/>
            <a:ext cx="4114800" cy="333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 title="videoint1_dl_wce.avi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1382275"/>
            <a:ext cx="4114800" cy="333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>
            <p:ph type="title"/>
          </p:nvPr>
        </p:nvSpPr>
        <p:spPr>
          <a:xfrm>
            <a:off x="311700" y="2576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900"/>
              <a:t>Results</a:t>
            </a:r>
            <a:endParaRPr b="1" sz="2900"/>
          </a:p>
        </p:txBody>
      </p:sp>
      <p:sp>
        <p:nvSpPr>
          <p:cNvPr id="172" name="Google Shape;172;p23"/>
          <p:cNvSpPr txBox="1"/>
          <p:nvPr>
            <p:ph idx="1" type="body"/>
          </p:nvPr>
        </p:nvSpPr>
        <p:spPr>
          <a:xfrm>
            <a:off x="311700" y="9250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                    GMA network                                                 Farneback algorithm</a:t>
            </a:r>
            <a:endParaRPr b="1"/>
          </a:p>
        </p:txBody>
      </p:sp>
      <p:pic>
        <p:nvPicPr>
          <p:cNvPr id="173" name="Google Shape;173;p23" title="videoInt3_cv_WCE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7500" y="1382275"/>
            <a:ext cx="4114800" cy="333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 title="videoint3-dl-wce.avi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1382275"/>
            <a:ext cx="4114800" cy="33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900">
                <a:solidFill>
                  <a:srgbClr val="0000FF"/>
                </a:solidFill>
              </a:rPr>
              <a:t>Coded Exposure Generation</a:t>
            </a:r>
            <a:endParaRPr b="1" sz="2900">
              <a:solidFill>
                <a:srgbClr val="0000FF"/>
              </a:solidFill>
            </a:endParaRPr>
          </a:p>
        </p:txBody>
      </p:sp>
      <p:sp>
        <p:nvSpPr>
          <p:cNvPr id="180" name="Google Shape;180;p2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62100"/>
            <a:ext cx="5830275" cy="307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7350" y="2266738"/>
            <a:ext cx="1504950" cy="10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4"/>
          <p:cNvSpPr/>
          <p:nvPr/>
        </p:nvSpPr>
        <p:spPr>
          <a:xfrm>
            <a:off x="6297875" y="2513300"/>
            <a:ext cx="996600" cy="607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st="19050">
              <a:srgbClr val="0000FF"/>
            </a:outerShdw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  <a:highlight>
                <a:srgbClr val="0000FF"/>
              </a:highlight>
            </a:endParaRPr>
          </a:p>
        </p:txBody>
      </p:sp>
      <p:sp>
        <p:nvSpPr>
          <p:cNvPr id="184" name="Google Shape;184;p24"/>
          <p:cNvSpPr txBox="1"/>
          <p:nvPr/>
        </p:nvSpPr>
        <p:spPr>
          <a:xfrm>
            <a:off x="7392975" y="1805050"/>
            <a:ext cx="137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Bayer filter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900"/>
              <a:t>Proposed p</a:t>
            </a:r>
            <a:r>
              <a:rPr b="1" lang="en" sz="2900"/>
              <a:t>lan for next 2 weeks</a:t>
            </a:r>
            <a:endParaRPr b="1" sz="2900"/>
          </a:p>
        </p:txBody>
      </p:sp>
      <p:sp>
        <p:nvSpPr>
          <p:cNvPr id="190" name="Google Shape;190;p2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Retrieving HDR images for coded exposure generated using P2C2 algorithm. Increase the temporal resolution to avoid motion blur.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Increase the spatial resolution of the generated HDR image using super resolution networks.</a:t>
            </a:r>
            <a:endParaRPr/>
          </a:p>
        </p:txBody>
      </p:sp>
      <p:pic>
        <p:nvPicPr>
          <p:cNvPr id="191" name="Google Shape;191;p25"/>
          <p:cNvPicPr preferRelativeResize="0"/>
          <p:nvPr/>
        </p:nvPicPr>
        <p:blipFill rotWithShape="1">
          <a:blip r:embed="rId3">
            <a:alphaModFix/>
          </a:blip>
          <a:srcRect b="0" l="3409" r="0" t="0"/>
          <a:stretch/>
        </p:blipFill>
        <p:spPr>
          <a:xfrm>
            <a:off x="3534374" y="2907825"/>
            <a:ext cx="5036902" cy="1888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5"/>
          <p:cNvPicPr preferRelativeResize="0"/>
          <p:nvPr/>
        </p:nvPicPr>
        <p:blipFill rotWithShape="1">
          <a:blip r:embed="rId4">
            <a:alphaModFix/>
          </a:blip>
          <a:srcRect b="0" l="4536" r="3067" t="4012"/>
          <a:stretch/>
        </p:blipFill>
        <p:spPr>
          <a:xfrm>
            <a:off x="836000" y="2907829"/>
            <a:ext cx="2266325" cy="1888122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5"/>
          <p:cNvSpPr txBox="1"/>
          <p:nvPr/>
        </p:nvSpPr>
        <p:spPr>
          <a:xfrm>
            <a:off x="836000" y="2542525"/>
            <a:ext cx="773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          P2C2 algorithm                                                           Super-resolution network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900"/>
              <a:t>Individual Contribution</a:t>
            </a:r>
            <a:endParaRPr b="1" sz="2900"/>
          </a:p>
        </p:txBody>
      </p:sp>
      <p:sp>
        <p:nvSpPr>
          <p:cNvPr id="199" name="Google Shape;199;p2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Rahul G S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LDR image generation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Farneback algorithm for optical flow estimation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Coded exposure generation</a:t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Shital Sheshrao Yelne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Tested COVID positive</a:t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Shrisudhan G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LDR image generation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Exposure alignment between different exposures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GMA network for optical flow estimation</a:t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/>
          <p:nvPr>
            <p:ph type="title"/>
          </p:nvPr>
        </p:nvSpPr>
        <p:spPr>
          <a:xfrm>
            <a:off x="460950" y="1444752"/>
            <a:ext cx="8222100" cy="22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800">
                <a:solidFill>
                  <a:srgbClr val="FFFF00"/>
                </a:solidFill>
              </a:rPr>
              <a:t>         THANK                                                      </a:t>
            </a:r>
            <a:endParaRPr b="1" sz="58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800">
                <a:solidFill>
                  <a:srgbClr val="FFFF00"/>
                </a:solidFill>
              </a:rPr>
              <a:t>                      YOU</a:t>
            </a:r>
            <a:endParaRPr b="1" sz="58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900"/>
              <a:t>Complete Problem Statement</a:t>
            </a:r>
            <a:endParaRPr b="1" sz="2900"/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311700" y="1017725"/>
            <a:ext cx="8520600" cy="8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 HDR video from images acquired using coded exposure sensor.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17"/>
              <a:t>The HDR video is expected to have sufficient spatial and temporal resolution.</a:t>
            </a:r>
            <a:endParaRPr sz="1917"/>
          </a:p>
        </p:txBody>
      </p:sp>
      <p:sp>
        <p:nvSpPr>
          <p:cNvPr id="93" name="Google Shape;93;p14"/>
          <p:cNvSpPr txBox="1"/>
          <p:nvPr>
            <p:ph type="title"/>
          </p:nvPr>
        </p:nvSpPr>
        <p:spPr>
          <a:xfrm>
            <a:off x="311700" y="1908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900"/>
              <a:t>Task-1 Problem Statement</a:t>
            </a:r>
            <a:endParaRPr b="1" sz="2900"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311700" y="2481000"/>
            <a:ext cx="8520600" cy="18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</a:t>
            </a:r>
            <a:r>
              <a:rPr lang="en"/>
              <a:t>imulate</a:t>
            </a:r>
            <a:r>
              <a:rPr lang="en"/>
              <a:t> multiple LDR exposure from a HDR video dataset and add signal-dependent poisson noise and signal-independent gaussian noise.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Estimate optical flow from successive frames with different exposure. Spatially align the LDR exposures based on the estimated optical flow.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Retrieve the HDR image from the aligned LDR images.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311700" y="3338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900"/>
              <a:t>Generation of LDR from HDR</a:t>
            </a:r>
            <a:endParaRPr b="1" sz="2900"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311700" y="1077475"/>
            <a:ext cx="8520600" cy="3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Generation of LDR images from HDR is a straightforward. The procedure is: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Take with frame with minimal exposure and limit the pixel with the largest irradiance to have an intensity value of 63.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intensity is scaled proportionally for other exposures.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Signal dependent poisson noise and signal independent                                                 gaussian noise is added to each frame.</a:t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663" y="2243878"/>
            <a:ext cx="2790927" cy="14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7438" y="2243874"/>
            <a:ext cx="2790902" cy="14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6562" y="2243875"/>
            <a:ext cx="2790902" cy="14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900"/>
              <a:t>Alignment of Frames</a:t>
            </a:r>
            <a:endParaRPr b="1" sz="2900"/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311700" y="10774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Since the LDR exposures are captured at different temporal instances, it becomes </a:t>
            </a:r>
            <a:r>
              <a:rPr lang="en"/>
              <a:t>necessary</a:t>
            </a:r>
            <a:r>
              <a:rPr lang="en"/>
              <a:t> to align the frames before retrieving the HDR image.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this we use Farneback algorithm(conventional algorithm) and Global Motion Aggregation network(DL network) to estimate the                                  optical flow between two frames.</a:t>
            </a:r>
            <a:endParaRPr/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738" y="1818092"/>
            <a:ext cx="2674048" cy="1410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212" y="1818099"/>
            <a:ext cx="2674048" cy="141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4988" y="1818094"/>
            <a:ext cx="2674028" cy="141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900"/>
              <a:t>Exposure Alignment</a:t>
            </a:r>
            <a:endParaRPr b="1" sz="2900"/>
          </a:p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311700" y="1229875"/>
            <a:ext cx="8520600" cy="3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estimating exposures it is important to have LDR images of similar exposures. So, it becomes important to bring the </a:t>
            </a:r>
            <a:r>
              <a:rPr lang="en"/>
              <a:t>neighbouring frames to a single exposure before estimating optical flow.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</a:t>
            </a:r>
            <a:r>
              <a:rPr lang="en"/>
              <a:t>here</a:t>
            </a:r>
            <a:r>
              <a:rPr i="1" lang="en"/>
              <a:t> </a:t>
            </a:r>
            <a:r>
              <a:rPr i="1" lang="en"/>
              <a:t>f </a:t>
            </a:r>
            <a:r>
              <a:rPr lang="en"/>
              <a:t>denotes the CRF function, I is the LDR image, t</a:t>
            </a:r>
            <a:r>
              <a:rPr baseline="-25000" lang="en"/>
              <a:t>rel</a:t>
            </a:r>
            <a:r>
              <a:rPr lang="en"/>
              <a:t> is the                                      ratio of exposure between the two exposures.</a:t>
            </a:r>
            <a:endParaRPr/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9100" y="2318300"/>
            <a:ext cx="1665800" cy="141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7463" y="2318304"/>
            <a:ext cx="2029086" cy="141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900"/>
              <a:t>Global Motion Aggregation based network</a:t>
            </a:r>
            <a:endParaRPr b="1" sz="2900"/>
          </a:p>
        </p:txBody>
      </p:sp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311700" y="11536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Network Architecture</a:t>
            </a:r>
            <a:endParaRPr b="1"/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575" y="1606001"/>
            <a:ext cx="7466851" cy="18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 rotWithShape="1">
          <a:blip r:embed="rId4">
            <a:alphaModFix/>
          </a:blip>
          <a:srcRect b="0" l="0" r="0" t="8282"/>
          <a:stretch/>
        </p:blipFill>
        <p:spPr>
          <a:xfrm>
            <a:off x="2758700" y="3440100"/>
            <a:ext cx="3512275" cy="122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 txBox="1"/>
          <p:nvPr/>
        </p:nvSpPr>
        <p:spPr>
          <a:xfrm>
            <a:off x="1310975" y="3916075"/>
            <a:ext cx="173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GMA module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311700" y="2387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900"/>
              <a:t>Farneback Optical Flow Algorithm</a:t>
            </a:r>
            <a:endParaRPr b="1" sz="2900"/>
          </a:p>
        </p:txBody>
      </p:sp>
      <p:sp>
        <p:nvSpPr>
          <p:cNvPr id="135" name="Google Shape;135;p19"/>
          <p:cNvSpPr txBox="1"/>
          <p:nvPr>
            <p:ph idx="1" type="body"/>
          </p:nvPr>
        </p:nvSpPr>
        <p:spPr>
          <a:xfrm>
            <a:off x="311700" y="979025"/>
            <a:ext cx="8520600" cy="35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this method, a neighbourhood in an image is expressed using polynomial expression as	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225" y="1753600"/>
            <a:ext cx="5134875" cy="296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title"/>
          </p:nvPr>
        </p:nvSpPr>
        <p:spPr>
          <a:xfrm>
            <a:off x="239425" y="3566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900"/>
              <a:t>Farneback Optical Flow Algorithm (</a:t>
            </a:r>
            <a:r>
              <a:rPr b="1" lang="en" sz="2900"/>
              <a:t>continued)</a:t>
            </a:r>
            <a:endParaRPr b="1" sz="2900"/>
          </a:p>
        </p:txBody>
      </p:sp>
      <p:sp>
        <p:nvSpPr>
          <p:cNvPr id="142" name="Google Shape;142;p20"/>
          <p:cNvSpPr txBox="1"/>
          <p:nvPr>
            <p:ph idx="1" type="body"/>
          </p:nvPr>
        </p:nvSpPr>
        <p:spPr>
          <a:xfrm>
            <a:off x="239425" y="1135175"/>
            <a:ext cx="8520600" cy="3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 Rearranging equation for finding b</a:t>
            </a:r>
            <a:r>
              <a:rPr baseline="-25000" lang="en" sz="1500"/>
              <a:t>2</a:t>
            </a:r>
            <a:endParaRPr baseline="-25000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Practically A</a:t>
            </a:r>
            <a:r>
              <a:rPr baseline="-25000" lang="en" sz="1500"/>
              <a:t>1</a:t>
            </a:r>
            <a:r>
              <a:rPr lang="en" sz="1500"/>
              <a:t> and A</a:t>
            </a:r>
            <a:r>
              <a:rPr baseline="-25000" lang="en" sz="1500"/>
              <a:t>2</a:t>
            </a:r>
            <a:r>
              <a:rPr lang="en" sz="1500"/>
              <a:t> are not the same, hence we approximate it as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Consider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Above eqn could be rewritten as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To improve accuracy and reduce noise, we consider a patch, weigh it and solve the equation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8311" y="1507563"/>
            <a:ext cx="1953934" cy="73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1350" y="2504075"/>
            <a:ext cx="1821750" cy="473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0350" y="2968038"/>
            <a:ext cx="1821750" cy="425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34400" y="3317224"/>
            <a:ext cx="1638700" cy="35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21998" y="3934598"/>
            <a:ext cx="2526026" cy="4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900"/>
              <a:t>HDR image retrieval</a:t>
            </a:r>
            <a:endParaRPr b="1" sz="2900"/>
          </a:p>
        </p:txBody>
      </p:sp>
      <p:sp>
        <p:nvSpPr>
          <p:cNvPr id="153" name="Google Shape;153;p21"/>
          <p:cNvSpPr txBox="1"/>
          <p:nvPr>
            <p:ph idx="1" type="body"/>
          </p:nvPr>
        </p:nvSpPr>
        <p:spPr>
          <a:xfrm>
            <a:off x="311700" y="11536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spatially aligned frames are used to generate HDR images based on the </a:t>
            </a:r>
            <a:r>
              <a:rPr b="1" lang="en"/>
              <a:t>Debevec’s algorithm</a:t>
            </a:r>
            <a:r>
              <a:rPr lang="en"/>
              <a:t> explained in course lectures.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HDR image then undergoes tone-mapping to generate displayable image.</a:t>
            </a:r>
            <a:endParaRPr/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3675" y="3568426"/>
            <a:ext cx="2676674" cy="12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9734" y="2238699"/>
            <a:ext cx="2674043" cy="126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225" y="2238706"/>
            <a:ext cx="2674043" cy="1265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4992" y="2238702"/>
            <a:ext cx="2674022" cy="1265093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 txBox="1"/>
          <p:nvPr/>
        </p:nvSpPr>
        <p:spPr>
          <a:xfrm>
            <a:off x="1029125" y="3865950"/>
            <a:ext cx="2104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Tone-mapped HDR output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